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0" r:id="rId3"/>
    <p:sldId id="289" r:id="rId4"/>
    <p:sldId id="290" r:id="rId5"/>
    <p:sldId id="312" r:id="rId6"/>
    <p:sldId id="291" r:id="rId7"/>
    <p:sldId id="313" r:id="rId8"/>
    <p:sldId id="307" r:id="rId9"/>
    <p:sldId id="314" r:id="rId10"/>
    <p:sldId id="310" r:id="rId11"/>
    <p:sldId id="311" r:id="rId12"/>
    <p:sldId id="295" r:id="rId13"/>
    <p:sldId id="294" r:id="rId14"/>
    <p:sldId id="303" r:id="rId15"/>
    <p:sldId id="297" r:id="rId1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4000" autoAdjust="0"/>
  </p:normalViewPr>
  <p:slideViewPr>
    <p:cSldViewPr snapToGrid="0" snapToObjects="1">
      <p:cViewPr varScale="1">
        <p:scale>
          <a:sx n="88" d="100"/>
          <a:sy n="88" d="100"/>
        </p:scale>
        <p:origin x="-198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BD0F0-3D88-2940-8AB9-6E8BF1BD7DE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64A49-52A3-474B-9A70-49268725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20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39603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239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is synchronized continuously depending on bandwidth. Video is synchronized at the end of video collection or when there is bandwidth; shore server video is replaced with boat server video. Boat video is the best copy and is never replaced with shore video. Maybe have 2 arrows with bidirectional DB sync and one-directional video sync.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736F6-7292-104D-9549-F2E6C12264B8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Exploration Ground Data Systems (xGDS)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41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one example</a:t>
            </a:r>
            <a:r>
              <a:rPr lang="en-US" baseline="0" dirty="0" smtClean="0"/>
              <a:t> of each.</a:t>
            </a:r>
            <a:endParaRPr lang="en-US" dirty="0" smtClean="0"/>
          </a:p>
          <a:p>
            <a:r>
              <a:rPr lang="en-US" dirty="0" smtClean="0"/>
              <a:t>Planning:</a:t>
            </a:r>
            <a:r>
              <a:rPr lang="en-US" baseline="0" dirty="0" smtClean="0"/>
              <a:t> Scientists annotate a map to create a traverse plan.</a:t>
            </a:r>
          </a:p>
          <a:p>
            <a:r>
              <a:rPr lang="en-US" baseline="0" dirty="0" smtClean="0"/>
              <a:t>Monitor &amp; Archive: Scientists watch live streams of all data and take notes.</a:t>
            </a:r>
          </a:p>
          <a:p>
            <a:r>
              <a:rPr lang="en-US" baseline="0" dirty="0" smtClean="0"/>
              <a:t>Exploration: Search the archive for a particular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38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and ROV position can be seen in a map.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and track telemetry is transmitted efficiently.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rendering is done on the user's computer. 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have integration with Google Earth via KML exports and network links.</a:t>
            </a: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026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take notes and create tags on live or recorded video.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When user takes a note, we store “event time” in UTC, which is a time when at which video was taken.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Time zone of the video source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Creation time of the note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Author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xGDS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video system handles dropouts 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watch multiple synchronized videos simultaneously.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control panel drives all of the videos.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resize and move video displays to customize the layout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535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take a still image from video.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download still image files.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files include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exif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header with position and depth.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take </a:t>
            </a:r>
            <a:r>
              <a:rPr lang="en-US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geolocated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notes on images.</a:t>
            </a:r>
          </a:p>
          <a:p>
            <a:pPr marL="0" marR="0" lvl="0" indent="0" algn="l" rtl="0">
              <a:lnSpc>
                <a:spcPct val="7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61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 and search notes.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 and filter results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 are correlated with locations, imagery and video or other data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we have tracking gathered (by time) from the NMEA inputs, we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geolocate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notes and the video.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462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best way to represent </a:t>
            </a:r>
            <a:r>
              <a:rPr lang="en-US" dirty="0" err="1" smtClean="0"/>
              <a:t>pycroraptor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736F6-7292-104D-9549-F2E6C12264B8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Exploration Ground Data Systems (xGDS)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best way to represent </a:t>
            </a:r>
            <a:r>
              <a:rPr lang="en-US" dirty="0" err="1" smtClean="0"/>
              <a:t>pycroraptor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736F6-7292-104D-9549-F2E6C12264B8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Exploration Ground Data Systems (xGDS)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992482"/>
            <a:ext cx="8229600" cy="5133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005158" y="-555477"/>
            <a:ext cx="513368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992482"/>
            <a:ext cx="8229600" cy="5133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Exploration Ground Data Systems (xGDS)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0" y="0"/>
            <a:ext cx="9144000" cy="8509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0" y="4191000"/>
            <a:ext cx="5952725" cy="12102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950" b="0" i="1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xGDS</a:t>
            </a:r>
            <a:br>
              <a:rPr lang="en-US" sz="3950" b="0" i="1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1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Exploration Ground Data Systems:</a:t>
            </a:r>
            <a:br>
              <a:rPr lang="en-US" sz="2400" b="0" i="1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tools for human </a:t>
            </a:r>
            <a:br>
              <a:rPr lang="en-US" sz="24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robotic exploration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1529436" y="5672412"/>
            <a:ext cx="3956963" cy="11855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2000" b="0" i="0" u="none" strike="noStrike" cap="none" baseline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Intelligent Robotics Group</a:t>
            </a:r>
          </a:p>
          <a:p>
            <a:pPr marL="0" marR="0" lvl="0" indent="0" algn="l" rtl="0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NASA Ames Research Center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800" y="6032500"/>
            <a:ext cx="889000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6100" y="5943600"/>
            <a:ext cx="825499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xGDS</a:t>
            </a: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Open Source Status</a:t>
            </a:r>
            <a:endParaRPr lang="en-US" sz="4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2482"/>
            <a:ext cx="8229600" cy="56234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Approved for Open Source distribution by NASA</a:t>
            </a:r>
          </a:p>
          <a:p>
            <a:r>
              <a:rPr lang="en-US" sz="2800" dirty="0" smtClean="0"/>
              <a:t> Apache license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Just deployed on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we are now using </a:t>
            </a:r>
            <a:r>
              <a:rPr lang="en-US" sz="2800" dirty="0" err="1" smtClean="0"/>
              <a:t>GitHub</a:t>
            </a:r>
            <a:r>
              <a:rPr lang="en-US" sz="2800" dirty="0" smtClean="0"/>
              <a:t> to support in-house development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Limited documentation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 topic for our support discussion…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632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38099" y="69201"/>
            <a:ext cx="9019839" cy="6745930"/>
            <a:chOff x="533400" y="914400"/>
            <a:chExt cx="9067800" cy="6781800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33400" y="914400"/>
              <a:ext cx="4495800" cy="1219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Strategic Data Producers</a:t>
              </a: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5105400" y="914400"/>
              <a:ext cx="4495800" cy="1219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Tactical Data Producers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33400" y="2209800"/>
              <a:ext cx="9067800" cy="3733800"/>
            </a:xfrm>
            <a:prstGeom prst="rect">
              <a:avLst/>
            </a:prstGeom>
            <a:solidFill>
              <a:srgbClr val="2D2D8A">
                <a:lumMod val="20000"/>
                <a:lumOff val="8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xGDS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33400" y="6019800"/>
              <a:ext cx="9067800" cy="16764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Mission Management Team</a:t>
              </a:r>
            </a:p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Tactical Science Ops</a:t>
              </a:r>
            </a:p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Strategic Science Ops</a:t>
              </a:r>
            </a:p>
          </p:txBody>
        </p:sp>
        <p:sp>
          <p:nvSpPr>
            <p:cNvPr id="63" name="Can 62"/>
            <p:cNvSpPr/>
            <p:nvPr/>
          </p:nvSpPr>
          <p:spPr bwMode="auto">
            <a:xfrm>
              <a:off x="7239000" y="3352800"/>
              <a:ext cx="1371600" cy="838200"/>
            </a:xfrm>
            <a:prstGeom prst="can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MySQL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3505200" y="3276600"/>
              <a:ext cx="3200400" cy="9906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Python/Django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3505200" y="4267200"/>
              <a:ext cx="1066800" cy="7620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comm layers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4572000" y="4267200"/>
              <a:ext cx="1066800" cy="7620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5638800" y="4267200"/>
              <a:ext cx="1066800" cy="7620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maps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52600" y="5410200"/>
              <a:ext cx="4953000" cy="4572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apache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752600" y="3276600"/>
              <a:ext cx="1524000" cy="7620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custom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python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752600" y="4267200"/>
              <a:ext cx="1524000" cy="762000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static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HTML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2438400" y="6172200"/>
              <a:ext cx="1219200" cy="762000"/>
            </a:xfrm>
            <a:prstGeom prst="rect">
              <a:avLst/>
            </a:prstGeom>
            <a:solidFill>
              <a:srgbClr val="2D2D8A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Google Earth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4343400" y="6172200"/>
              <a:ext cx="1143000" cy="762000"/>
            </a:xfrm>
            <a:prstGeom prst="rect">
              <a:avLst/>
            </a:prstGeom>
            <a:solidFill>
              <a:srgbClr val="808080">
                <a:lumMod val="7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Web Browser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2590800" y="6324600"/>
              <a:ext cx="1219200" cy="762000"/>
            </a:xfrm>
            <a:prstGeom prst="rect">
              <a:avLst/>
            </a:prstGeom>
            <a:solidFill>
              <a:srgbClr val="2D2D8A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Google Earth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2743200" y="6477000"/>
              <a:ext cx="1219200" cy="762000"/>
            </a:xfrm>
            <a:prstGeom prst="rect">
              <a:avLst/>
            </a:prstGeom>
            <a:solidFill>
              <a:srgbClr val="2D2D8A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Google Earth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895600" y="6629400"/>
              <a:ext cx="1219200" cy="762000"/>
            </a:xfrm>
            <a:prstGeom prst="rect">
              <a:avLst/>
            </a:prstGeom>
            <a:solidFill>
              <a:srgbClr val="2D2D8A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Google Earth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3048000" y="6781800"/>
              <a:ext cx="1219200" cy="762000"/>
            </a:xfrm>
            <a:prstGeom prst="rect">
              <a:avLst/>
            </a:prstGeom>
            <a:solidFill>
              <a:srgbClr val="2D2D8A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Google Earth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495800" y="6324600"/>
              <a:ext cx="1143000" cy="762000"/>
            </a:xfrm>
            <a:prstGeom prst="rect">
              <a:avLst/>
            </a:prstGeom>
            <a:solidFill>
              <a:srgbClr val="808080">
                <a:lumMod val="7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Web Browser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4648200" y="6477000"/>
              <a:ext cx="1143000" cy="762000"/>
            </a:xfrm>
            <a:prstGeom prst="rect">
              <a:avLst/>
            </a:prstGeom>
            <a:solidFill>
              <a:srgbClr val="808080">
                <a:lumMod val="7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Web Browser</a:t>
              </a: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4800600" y="6629400"/>
              <a:ext cx="1143000" cy="762000"/>
            </a:xfrm>
            <a:prstGeom prst="rect">
              <a:avLst/>
            </a:prstGeom>
            <a:solidFill>
              <a:srgbClr val="808080">
                <a:lumMod val="7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Web Browser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953000" y="6781800"/>
              <a:ext cx="1143000" cy="762000"/>
            </a:xfrm>
            <a:prstGeom prst="rect">
              <a:avLst/>
            </a:prstGeom>
            <a:solidFill>
              <a:srgbClr val="808080">
                <a:lumMod val="7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Web Browser</a:t>
              </a: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66700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5200650" y="1295400"/>
              <a:ext cx="1285875" cy="7620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Gigapan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Voyage</a:t>
              </a:r>
            </a:p>
          </p:txBody>
        </p:sp>
        <p:sp>
          <p:nvSpPr>
            <p:cNvPr id="83" name="Rectangle 24"/>
            <p:cNvSpPr>
              <a:spLocks noChangeArrowheads="1"/>
            </p:cNvSpPr>
            <p:nvPr/>
          </p:nvSpPr>
          <p:spPr bwMode="auto">
            <a:xfrm>
              <a:off x="6562725" y="1295400"/>
              <a:ext cx="1285875" cy="762000"/>
            </a:xfrm>
            <a:prstGeom prst="rect">
              <a:avLst/>
            </a:prstGeom>
            <a:solidFill>
              <a:srgbClr val="00009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MMSEV Data</a:t>
              </a: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934325" y="1295400"/>
              <a:ext cx="1285875" cy="762000"/>
            </a:xfrm>
            <a:prstGeom prst="rect">
              <a:avLst/>
            </a:prstGeom>
            <a:solidFill>
              <a:srgbClr val="BBE0E3">
                <a:lumMod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EVA IS Data</a:t>
              </a:r>
            </a:p>
          </p:txBody>
        </p:sp>
        <p:sp>
          <p:nvSpPr>
            <p:cNvPr id="85" name="Rectangle 26"/>
            <p:cNvSpPr>
              <a:spLocks noChangeArrowheads="1"/>
            </p:cNvSpPr>
            <p:nvPr/>
          </p:nvSpPr>
          <p:spPr bwMode="auto">
            <a:xfrm>
              <a:off x="914400" y="1295400"/>
              <a:ext cx="1285875" cy="762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External Vector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Maps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6" name="Rectangle 27"/>
            <p:cNvSpPr>
              <a:spLocks noChangeArrowheads="1"/>
            </p:cNvSpPr>
            <p:nvPr/>
          </p:nvSpPr>
          <p:spPr bwMode="auto">
            <a:xfrm>
              <a:off x="2295525" y="1295400"/>
              <a:ext cx="1285875" cy="762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Geologic Maps</a:t>
              </a:r>
            </a:p>
          </p:txBody>
        </p:sp>
        <p:sp>
          <p:nvSpPr>
            <p:cNvPr id="87" name="Rectangle 28"/>
            <p:cNvSpPr>
              <a:spLocks noChangeArrowheads="1"/>
            </p:cNvSpPr>
            <p:nvPr/>
          </p:nvSpPr>
          <p:spPr bwMode="auto">
            <a:xfrm>
              <a:off x="3667125" y="1295400"/>
              <a:ext cx="1285875" cy="7620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Comm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Coverage</a:t>
              </a: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88620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10540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32460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753745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447800" y="2386013"/>
              <a:ext cx="1149350" cy="433387"/>
            </a:xfrm>
            <a:prstGeom prst="rect">
              <a:avLst/>
            </a:prstGeom>
            <a:solidFill>
              <a:srgbClr val="80808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importer</a:t>
              </a:r>
            </a:p>
          </p:txBody>
        </p:sp>
        <p:cxnSp>
          <p:nvCxnSpPr>
            <p:cNvPr id="93" name="Straight Arrow Connector 35"/>
            <p:cNvCxnSpPr>
              <a:cxnSpLocks noChangeShapeType="1"/>
              <a:endCxn id="90" idx="0"/>
            </p:cNvCxnSpPr>
            <p:nvPr/>
          </p:nvCxnSpPr>
          <p:spPr bwMode="auto">
            <a:xfrm rot="16200000" flipH="1">
              <a:off x="1625600" y="1989138"/>
              <a:ext cx="328613" cy="4651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4" name="Straight Arrow Connector 93"/>
            <p:cNvCxnSpPr>
              <a:cxnSpLocks noChangeShapeType="1"/>
              <a:endCxn id="79" idx="0"/>
            </p:cNvCxnSpPr>
            <p:nvPr/>
          </p:nvCxnSpPr>
          <p:spPr bwMode="auto">
            <a:xfrm rot="16200000" flipH="1">
              <a:off x="2925762" y="2070101"/>
              <a:ext cx="328613" cy="30321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5" name="Straight Arrow Connector 40"/>
            <p:cNvCxnSpPr>
              <a:cxnSpLocks noChangeShapeType="1"/>
              <a:endCxn id="86" idx="0"/>
            </p:cNvCxnSpPr>
            <p:nvPr/>
          </p:nvCxnSpPr>
          <p:spPr bwMode="auto">
            <a:xfrm rot="16200000" flipH="1">
              <a:off x="4221162" y="2146301"/>
              <a:ext cx="328613" cy="15081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6" name="Straight Arrow Connector 43"/>
            <p:cNvCxnSpPr>
              <a:cxnSpLocks noChangeShapeType="1"/>
              <a:endCxn id="87" idx="0"/>
            </p:cNvCxnSpPr>
            <p:nvPr/>
          </p:nvCxnSpPr>
          <p:spPr bwMode="auto">
            <a:xfrm rot="5400000">
              <a:off x="5597525" y="2139950"/>
              <a:ext cx="328613" cy="163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7" name="Straight Arrow Connector 46"/>
            <p:cNvCxnSpPr>
              <a:cxnSpLocks noChangeShapeType="1"/>
              <a:endCxn id="88" idx="0"/>
            </p:cNvCxnSpPr>
            <p:nvPr/>
          </p:nvCxnSpPr>
          <p:spPr bwMode="auto">
            <a:xfrm rot="5400000">
              <a:off x="6888162" y="2068513"/>
              <a:ext cx="328613" cy="3063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8" name="Straight Arrow Connector 49"/>
            <p:cNvCxnSpPr>
              <a:cxnSpLocks noChangeShapeType="1"/>
              <a:stCxn id="82" idx="2"/>
              <a:endCxn id="89" idx="0"/>
            </p:cNvCxnSpPr>
            <p:nvPr/>
          </p:nvCxnSpPr>
          <p:spPr bwMode="auto">
            <a:xfrm rot="5400000">
              <a:off x="8180387" y="1989138"/>
              <a:ext cx="328613" cy="4651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99" name="Straight Arrow Connector 52"/>
            <p:cNvCxnSpPr>
              <a:cxnSpLocks noChangeShapeType="1"/>
              <a:stCxn id="90" idx="2"/>
              <a:endCxn id="62" idx="0"/>
            </p:cNvCxnSpPr>
            <p:nvPr/>
          </p:nvCxnSpPr>
          <p:spPr bwMode="auto">
            <a:xfrm rot="16200000" flipH="1">
              <a:off x="3335338" y="1506537"/>
              <a:ext cx="457200" cy="30829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0" name="Straight Arrow Connector 53"/>
            <p:cNvCxnSpPr>
              <a:cxnSpLocks noChangeShapeType="1"/>
              <a:stCxn id="79" idx="2"/>
              <a:endCxn id="62" idx="0"/>
            </p:cNvCxnSpPr>
            <p:nvPr/>
          </p:nvCxnSpPr>
          <p:spPr bwMode="auto">
            <a:xfrm rot="16200000" flipH="1">
              <a:off x="3944938" y="2116137"/>
              <a:ext cx="457200" cy="18637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1" name="Straight Arrow Connector 54"/>
            <p:cNvCxnSpPr>
              <a:cxnSpLocks noChangeShapeType="1"/>
              <a:stCxn id="86" idx="2"/>
              <a:endCxn id="62" idx="0"/>
            </p:cNvCxnSpPr>
            <p:nvPr/>
          </p:nvCxnSpPr>
          <p:spPr bwMode="auto">
            <a:xfrm rot="16200000" flipH="1">
              <a:off x="4554538" y="2725737"/>
              <a:ext cx="457200" cy="6445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2" name="Straight Arrow Connector 55"/>
            <p:cNvCxnSpPr>
              <a:cxnSpLocks noChangeShapeType="1"/>
              <a:stCxn id="87" idx="2"/>
              <a:endCxn id="62" idx="0"/>
            </p:cNvCxnSpPr>
            <p:nvPr/>
          </p:nvCxnSpPr>
          <p:spPr bwMode="auto">
            <a:xfrm rot="5400000">
              <a:off x="5164138" y="2760662"/>
              <a:ext cx="457200" cy="5746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3" name="Straight Arrow Connector 56"/>
            <p:cNvCxnSpPr>
              <a:cxnSpLocks noChangeShapeType="1"/>
              <a:stCxn id="88" idx="2"/>
              <a:endCxn id="62" idx="0"/>
            </p:cNvCxnSpPr>
            <p:nvPr/>
          </p:nvCxnSpPr>
          <p:spPr bwMode="auto">
            <a:xfrm rot="5400000">
              <a:off x="5773738" y="2151062"/>
              <a:ext cx="457200" cy="17938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4" name="Straight Arrow Connector 57"/>
            <p:cNvCxnSpPr>
              <a:cxnSpLocks noChangeShapeType="1"/>
              <a:stCxn id="89" idx="2"/>
              <a:endCxn id="62" idx="0"/>
            </p:cNvCxnSpPr>
            <p:nvPr/>
          </p:nvCxnSpPr>
          <p:spPr bwMode="auto">
            <a:xfrm rot="5400000">
              <a:off x="6380163" y="1544637"/>
              <a:ext cx="457200" cy="30067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5" name="Straight Arrow Connector 74"/>
            <p:cNvCxnSpPr>
              <a:cxnSpLocks noChangeShapeType="1"/>
              <a:stCxn id="67" idx="2"/>
              <a:endCxn id="68" idx="0"/>
            </p:cNvCxnSpPr>
            <p:nvPr/>
          </p:nvCxnSpPr>
          <p:spPr bwMode="auto">
            <a:xfrm rot="5400000">
              <a:off x="2400301" y="4152900"/>
              <a:ext cx="228600" cy="3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6" name="Straight Arrow Connector 77"/>
            <p:cNvCxnSpPr>
              <a:cxnSpLocks noChangeShapeType="1"/>
              <a:stCxn id="68" idx="2"/>
            </p:cNvCxnSpPr>
            <p:nvPr/>
          </p:nvCxnSpPr>
          <p:spPr bwMode="auto">
            <a:xfrm rot="5400000">
              <a:off x="2324101" y="5219700"/>
              <a:ext cx="381000" cy="3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07" name="Straight Arrow Connector 80"/>
            <p:cNvCxnSpPr>
              <a:cxnSpLocks noChangeShapeType="1"/>
              <a:stCxn id="63" idx="2"/>
            </p:cNvCxnSpPr>
            <p:nvPr/>
          </p:nvCxnSpPr>
          <p:spPr bwMode="auto">
            <a:xfrm rot="5400000">
              <a:off x="3848101" y="5219700"/>
              <a:ext cx="381000" cy="3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  <p:cxnSp>
          <p:nvCxnSpPr>
            <p:cNvPr id="108" name="Straight Arrow Connector 83"/>
            <p:cNvCxnSpPr>
              <a:cxnSpLocks noChangeShapeType="1"/>
              <a:stCxn id="64" idx="2"/>
            </p:cNvCxnSpPr>
            <p:nvPr/>
          </p:nvCxnSpPr>
          <p:spPr bwMode="auto">
            <a:xfrm rot="5400000">
              <a:off x="4914901" y="5219700"/>
              <a:ext cx="381000" cy="3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  <p:cxnSp>
          <p:nvCxnSpPr>
            <p:cNvPr id="109" name="Straight Arrow Connector 89"/>
            <p:cNvCxnSpPr>
              <a:cxnSpLocks noChangeShapeType="1"/>
              <a:stCxn id="65" idx="2"/>
            </p:cNvCxnSpPr>
            <p:nvPr/>
          </p:nvCxnSpPr>
          <p:spPr bwMode="auto">
            <a:xfrm rot="5400000">
              <a:off x="5981701" y="5219700"/>
              <a:ext cx="381000" cy="3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  <p:cxnSp>
          <p:nvCxnSpPr>
            <p:cNvPr id="110" name="Straight Arrow Connector 92"/>
            <p:cNvCxnSpPr>
              <a:cxnSpLocks noChangeShapeType="1"/>
              <a:endCxn id="78" idx="0"/>
            </p:cNvCxnSpPr>
            <p:nvPr/>
          </p:nvCxnSpPr>
          <p:spPr bwMode="auto">
            <a:xfrm rot="16200000" flipH="1">
              <a:off x="4819650" y="6076950"/>
              <a:ext cx="838200" cy="571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  <p:cxnSp>
          <p:nvCxnSpPr>
            <p:cNvPr id="111" name="Straight Arrow Connector 95"/>
            <p:cNvCxnSpPr>
              <a:cxnSpLocks noChangeShapeType="1"/>
            </p:cNvCxnSpPr>
            <p:nvPr/>
          </p:nvCxnSpPr>
          <p:spPr bwMode="auto">
            <a:xfrm rot="16200000" flipH="1">
              <a:off x="2914650" y="6000750"/>
              <a:ext cx="838200" cy="571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  <p:cxnSp>
          <p:nvCxnSpPr>
            <p:cNvPr id="112" name="Straight Arrow Connector 96"/>
            <p:cNvCxnSpPr>
              <a:cxnSpLocks noChangeShapeType="1"/>
              <a:stCxn id="61" idx="2"/>
              <a:endCxn id="62" idx="3"/>
            </p:cNvCxnSpPr>
            <p:nvPr/>
          </p:nvCxnSpPr>
          <p:spPr bwMode="auto">
            <a:xfrm rot="10800000">
              <a:off x="6705600" y="3771900"/>
              <a:ext cx="533400" cy="15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92608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ame Side Corner Rectangle 3"/>
          <p:cNvSpPr/>
          <p:nvPr/>
        </p:nvSpPr>
        <p:spPr>
          <a:xfrm rot="10800000">
            <a:off x="406361" y="2377898"/>
            <a:ext cx="3695354" cy="1056677"/>
          </a:xfrm>
          <a:prstGeom prst="snip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6551" y="5922882"/>
            <a:ext cx="1819075" cy="885195"/>
            <a:chOff x="1395768" y="3119477"/>
            <a:chExt cx="2382659" cy="1132750"/>
          </a:xfrm>
        </p:grpSpPr>
        <p:sp>
          <p:nvSpPr>
            <p:cNvPr id="7" name="Right Triangle 6"/>
            <p:cNvSpPr/>
            <p:nvPr/>
          </p:nvSpPr>
          <p:spPr>
            <a:xfrm rot="2711893">
              <a:off x="2830881" y="3215177"/>
              <a:ext cx="961021" cy="934071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95768" y="3119477"/>
              <a:ext cx="1407209" cy="1132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ROV</a:t>
              </a:r>
            </a:p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454250" y="2633642"/>
            <a:ext cx="1277691" cy="419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Boat Server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298737" y="986006"/>
            <a:ext cx="11441" cy="139189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Triangle 12"/>
          <p:cNvSpPr/>
          <p:nvPr/>
        </p:nvSpPr>
        <p:spPr>
          <a:xfrm>
            <a:off x="1310178" y="986006"/>
            <a:ext cx="1144072" cy="812376"/>
          </a:xfrm>
          <a:prstGeom prst="rt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199998" y="3388808"/>
            <a:ext cx="6464009" cy="242388"/>
          </a:xfrm>
          <a:custGeom>
            <a:avLst/>
            <a:gdLst>
              <a:gd name="connsiteX0" fmla="*/ 0 w 8923766"/>
              <a:gd name="connsiteY0" fmla="*/ 391133 h 437175"/>
              <a:gd name="connsiteX1" fmla="*/ 1281362 w 8923766"/>
              <a:gd name="connsiteY1" fmla="*/ 196621 h 437175"/>
              <a:gd name="connsiteX2" fmla="*/ 2631367 w 8923766"/>
              <a:gd name="connsiteY2" fmla="*/ 436901 h 437175"/>
              <a:gd name="connsiteX3" fmla="*/ 4015695 w 8923766"/>
              <a:gd name="connsiteY3" fmla="*/ 139411 h 437175"/>
              <a:gd name="connsiteX4" fmla="*/ 5628837 w 8923766"/>
              <a:gd name="connsiteY4" fmla="*/ 379691 h 437175"/>
              <a:gd name="connsiteX5" fmla="*/ 6738588 w 8923766"/>
              <a:gd name="connsiteY5" fmla="*/ 13550 h 437175"/>
              <a:gd name="connsiteX6" fmla="*/ 7905542 w 8923766"/>
              <a:gd name="connsiteY6" fmla="*/ 345366 h 437175"/>
              <a:gd name="connsiteX7" fmla="*/ 8454697 w 8923766"/>
              <a:gd name="connsiteY7" fmla="*/ 13550 h 437175"/>
              <a:gd name="connsiteX8" fmla="*/ 8923766 w 8923766"/>
              <a:gd name="connsiteY8" fmla="*/ 59318 h 437175"/>
              <a:gd name="connsiteX9" fmla="*/ 8923766 w 8923766"/>
              <a:gd name="connsiteY9" fmla="*/ 59318 h 43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23766" h="437175">
                <a:moveTo>
                  <a:pt x="0" y="391133"/>
                </a:moveTo>
                <a:cubicBezTo>
                  <a:pt x="421400" y="290063"/>
                  <a:pt x="842801" y="188993"/>
                  <a:pt x="1281362" y="196621"/>
                </a:cubicBezTo>
                <a:cubicBezTo>
                  <a:pt x="1719923" y="204249"/>
                  <a:pt x="2175645" y="446436"/>
                  <a:pt x="2631367" y="436901"/>
                </a:cubicBezTo>
                <a:cubicBezTo>
                  <a:pt x="3087089" y="427366"/>
                  <a:pt x="3516117" y="148946"/>
                  <a:pt x="4015695" y="139411"/>
                </a:cubicBezTo>
                <a:cubicBezTo>
                  <a:pt x="4515273" y="129876"/>
                  <a:pt x="5175022" y="400668"/>
                  <a:pt x="5628837" y="379691"/>
                </a:cubicBezTo>
                <a:cubicBezTo>
                  <a:pt x="6082652" y="358714"/>
                  <a:pt x="6359137" y="19271"/>
                  <a:pt x="6738588" y="13550"/>
                </a:cubicBezTo>
                <a:cubicBezTo>
                  <a:pt x="7118039" y="7829"/>
                  <a:pt x="7619524" y="345366"/>
                  <a:pt x="7905542" y="345366"/>
                </a:cubicBezTo>
                <a:cubicBezTo>
                  <a:pt x="8191560" y="345366"/>
                  <a:pt x="8284993" y="61225"/>
                  <a:pt x="8454697" y="13550"/>
                </a:cubicBezTo>
                <a:cubicBezTo>
                  <a:pt x="8624401" y="-34125"/>
                  <a:pt x="8923766" y="59318"/>
                  <a:pt x="8923766" y="59318"/>
                </a:cubicBezTo>
                <a:lnTo>
                  <a:pt x="8923766" y="5931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207211" y="3434576"/>
            <a:ext cx="961255" cy="2538966"/>
          </a:xfrm>
          <a:custGeom>
            <a:avLst/>
            <a:gdLst>
              <a:gd name="connsiteX0" fmla="*/ 766529 w 961255"/>
              <a:gd name="connsiteY0" fmla="*/ 0 h 2516081"/>
              <a:gd name="connsiteX1" fmla="*/ 961021 w 961255"/>
              <a:gd name="connsiteY1" fmla="*/ 423351 h 2516081"/>
              <a:gd name="connsiteX2" fmla="*/ 732207 w 961255"/>
              <a:gd name="connsiteY2" fmla="*/ 732283 h 2516081"/>
              <a:gd name="connsiteX3" fmla="*/ 732207 w 961255"/>
              <a:gd name="connsiteY3" fmla="*/ 1075541 h 2516081"/>
              <a:gd name="connsiteX4" fmla="*/ 560596 w 961255"/>
              <a:gd name="connsiteY4" fmla="*/ 1464566 h 2516081"/>
              <a:gd name="connsiteX5" fmla="*/ 80085 w 961255"/>
              <a:gd name="connsiteY5" fmla="*/ 2002336 h 2516081"/>
              <a:gd name="connsiteX6" fmla="*/ 148730 w 961255"/>
              <a:gd name="connsiteY6" fmla="*/ 2322710 h 2516081"/>
              <a:gd name="connsiteX7" fmla="*/ 34322 w 961255"/>
              <a:gd name="connsiteY7" fmla="*/ 2505780 h 2516081"/>
              <a:gd name="connsiteX8" fmla="*/ 0 w 961255"/>
              <a:gd name="connsiteY8" fmla="*/ 2494339 h 251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1255" h="2516081">
                <a:moveTo>
                  <a:pt x="766529" y="0"/>
                </a:moveTo>
                <a:cubicBezTo>
                  <a:pt x="866635" y="150652"/>
                  <a:pt x="966741" y="301304"/>
                  <a:pt x="961021" y="423351"/>
                </a:cubicBezTo>
                <a:cubicBezTo>
                  <a:pt x="955301" y="545398"/>
                  <a:pt x="770343" y="623585"/>
                  <a:pt x="732207" y="732283"/>
                </a:cubicBezTo>
                <a:cubicBezTo>
                  <a:pt x="694071" y="840981"/>
                  <a:pt x="760809" y="953494"/>
                  <a:pt x="732207" y="1075541"/>
                </a:cubicBezTo>
                <a:cubicBezTo>
                  <a:pt x="703605" y="1197588"/>
                  <a:pt x="669283" y="1310100"/>
                  <a:pt x="560596" y="1464566"/>
                </a:cubicBezTo>
                <a:cubicBezTo>
                  <a:pt x="451909" y="1619032"/>
                  <a:pt x="148729" y="1859312"/>
                  <a:pt x="80085" y="2002336"/>
                </a:cubicBezTo>
                <a:cubicBezTo>
                  <a:pt x="11441" y="2145360"/>
                  <a:pt x="156357" y="2238803"/>
                  <a:pt x="148730" y="2322710"/>
                </a:cubicBezTo>
                <a:cubicBezTo>
                  <a:pt x="141103" y="2406617"/>
                  <a:pt x="59110" y="2477175"/>
                  <a:pt x="34322" y="2505780"/>
                </a:cubicBezTo>
                <a:cubicBezTo>
                  <a:pt x="9534" y="2534385"/>
                  <a:pt x="0" y="2494339"/>
                  <a:pt x="0" y="249433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286893" y="3022667"/>
            <a:ext cx="2642808" cy="389026"/>
          </a:xfrm>
          <a:custGeom>
            <a:avLst/>
            <a:gdLst>
              <a:gd name="connsiteX0" fmla="*/ 0 w 2642808"/>
              <a:gd name="connsiteY0" fmla="*/ 389026 h 389026"/>
              <a:gd name="connsiteX1" fmla="*/ 423307 w 2642808"/>
              <a:gd name="connsiteY1" fmla="*/ 205955 h 389026"/>
              <a:gd name="connsiteX2" fmla="*/ 915259 w 2642808"/>
              <a:gd name="connsiteY2" fmla="*/ 263164 h 389026"/>
              <a:gd name="connsiteX3" fmla="*/ 1350006 w 2642808"/>
              <a:gd name="connsiteY3" fmla="*/ 45768 h 389026"/>
              <a:gd name="connsiteX4" fmla="*/ 1899161 w 2642808"/>
              <a:gd name="connsiteY4" fmla="*/ 137303 h 389026"/>
              <a:gd name="connsiteX5" fmla="*/ 2173738 w 2642808"/>
              <a:gd name="connsiteY5" fmla="*/ 45768 h 389026"/>
              <a:gd name="connsiteX6" fmla="*/ 2642808 w 2642808"/>
              <a:gd name="connsiteY6" fmla="*/ 0 h 38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2808" h="389026">
                <a:moveTo>
                  <a:pt x="0" y="389026"/>
                </a:moveTo>
                <a:lnTo>
                  <a:pt x="423307" y="205955"/>
                </a:lnTo>
                <a:lnTo>
                  <a:pt x="915259" y="263164"/>
                </a:lnTo>
                <a:lnTo>
                  <a:pt x="1350006" y="45768"/>
                </a:lnTo>
                <a:lnTo>
                  <a:pt x="1899161" y="137303"/>
                </a:lnTo>
                <a:lnTo>
                  <a:pt x="2173738" y="45768"/>
                </a:lnTo>
                <a:lnTo>
                  <a:pt x="2642808" y="0"/>
                </a:lnTo>
              </a:path>
            </a:pathLst>
          </a:cu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36473" y="2576377"/>
            <a:ext cx="1707529" cy="419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Shore Server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534921" y="1706848"/>
            <a:ext cx="198161" cy="1556100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6733083" y="1706847"/>
            <a:ext cx="224714" cy="1476007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534921" y="1432241"/>
            <a:ext cx="399996" cy="366141"/>
          </a:xfrm>
          <a:prstGeom prst="ellipse">
            <a:avLst/>
          </a:prstGeom>
          <a:solidFill>
            <a:srgbClr val="000000"/>
          </a:soli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531943" y="1340708"/>
            <a:ext cx="198161" cy="1037190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730105" y="1340707"/>
            <a:ext cx="201834" cy="1037191"/>
          </a:xfrm>
          <a:prstGeom prst="line">
            <a:avLst/>
          </a:prstGeom>
          <a:ln>
            <a:solidFill>
              <a:srgbClr val="4A45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531943" y="1066100"/>
            <a:ext cx="399996" cy="366141"/>
          </a:xfrm>
          <a:prstGeom prst="ellipse">
            <a:avLst/>
          </a:prstGeom>
          <a:solidFill>
            <a:srgbClr val="000000"/>
          </a:soli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412637">
            <a:off x="2991964" y="716820"/>
            <a:ext cx="1269920" cy="1418797"/>
          </a:xfrm>
          <a:prstGeom prst="arc">
            <a:avLst>
              <a:gd name="adj1" fmla="val 15936110"/>
              <a:gd name="adj2" fmla="val 214240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 rot="2412637">
            <a:off x="3282410" y="711042"/>
            <a:ext cx="1269920" cy="1418797"/>
          </a:xfrm>
          <a:prstGeom prst="arc">
            <a:avLst>
              <a:gd name="adj1" fmla="val 15936110"/>
              <a:gd name="adj2" fmla="val 214240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13705596">
            <a:off x="6322838" y="901994"/>
            <a:ext cx="1269920" cy="1418797"/>
          </a:xfrm>
          <a:prstGeom prst="arc">
            <a:avLst>
              <a:gd name="adj1" fmla="val 15936110"/>
              <a:gd name="adj2" fmla="val 214240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 rot="13705596">
            <a:off x="6022479" y="818242"/>
            <a:ext cx="1269920" cy="1418797"/>
          </a:xfrm>
          <a:prstGeom prst="arc">
            <a:avLst>
              <a:gd name="adj1" fmla="val 15936110"/>
              <a:gd name="adj2" fmla="val 214240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6551" y="2458803"/>
            <a:ext cx="1518744" cy="8195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 </a:t>
            </a:r>
          </a:p>
          <a:p>
            <a:pPr algn="ctr"/>
            <a:r>
              <a:rPr lang="en-US" dirty="0" smtClean="0"/>
              <a:t>Compressor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Teradek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Shape 2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-US" sz="4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Hardware Architecture</a:t>
            </a:r>
            <a:endParaRPr lang="en-US" sz="44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70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2511" y="4084432"/>
            <a:ext cx="1851087" cy="5053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 Compressor</a:t>
            </a:r>
          </a:p>
          <a:p>
            <a:pPr algn="ctr"/>
            <a:r>
              <a:rPr lang="en-US" i="1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Teradek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3" name="Picture 12" descr="IMG_25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" y="3079191"/>
            <a:ext cx="1053778" cy="11634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126380" y="4161413"/>
            <a:ext cx="926583" cy="296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cxnSp>
        <p:nvCxnSpPr>
          <p:cNvPr id="60" name="Straight Arrow Connector 59"/>
          <p:cNvCxnSpPr>
            <a:stCxn id="3" idx="3"/>
          </p:cNvCxnSpPr>
          <p:nvPr/>
        </p:nvCxnSpPr>
        <p:spPr>
          <a:xfrm>
            <a:off x="1052963" y="4309636"/>
            <a:ext cx="438465" cy="37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Rectangle 41"/>
          <p:cNvSpPr/>
          <p:nvPr/>
        </p:nvSpPr>
        <p:spPr>
          <a:xfrm>
            <a:off x="4077138" y="1814612"/>
            <a:ext cx="5040944" cy="30321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4218097" y="2899984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Manager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00000"/>
                </a:solidFill>
              </a:rPr>
              <a:t>P</a:t>
            </a:r>
            <a:r>
              <a:rPr lang="en-US" i="1" dirty="0" err="1" smtClean="0">
                <a:solidFill>
                  <a:srgbClr val="000000"/>
                </a:solidFill>
              </a:rPr>
              <a:t>ycroraptor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255456" y="1912084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29538" y="3949575"/>
            <a:ext cx="1415606" cy="7958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Recorder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(VLC)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11658" y="4044009"/>
            <a:ext cx="1295872" cy="586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Segmenter</a:t>
            </a:r>
            <a:endParaRPr lang="en-US" dirty="0" smtClean="0"/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</a:rPr>
              <a:t>LibAV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70373" y="4044008"/>
            <a:ext cx="1321791" cy="586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35736" y="1912084"/>
            <a:ext cx="2317553" cy="602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Boat Server</a:t>
            </a:r>
            <a:endParaRPr lang="en-US" sz="3000" dirty="0"/>
          </a:p>
        </p:txBody>
      </p:sp>
      <p:cxnSp>
        <p:nvCxnSpPr>
          <p:cNvPr id="63" name="Straight Arrow Connector 62"/>
          <p:cNvCxnSpPr>
            <a:stCxn id="56" idx="2"/>
          </p:cNvCxnSpPr>
          <p:nvPr/>
        </p:nvCxnSpPr>
        <p:spPr>
          <a:xfrm>
            <a:off x="4963259" y="2627868"/>
            <a:ext cx="0" cy="289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>
            <a:stCxn id="55" idx="2"/>
            <a:endCxn id="58" idx="0"/>
          </p:cNvCxnSpPr>
          <p:nvPr/>
        </p:nvCxnSpPr>
        <p:spPr>
          <a:xfrm>
            <a:off x="4925900" y="3615768"/>
            <a:ext cx="11441" cy="333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58" idx="3"/>
            <a:endCxn id="59" idx="1"/>
          </p:cNvCxnSpPr>
          <p:nvPr/>
        </p:nvCxnSpPr>
        <p:spPr>
          <a:xfrm flipV="1">
            <a:off x="5645144" y="4337112"/>
            <a:ext cx="466514" cy="10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59" idx="3"/>
            <a:endCxn id="61" idx="1"/>
          </p:cNvCxnSpPr>
          <p:nvPr/>
        </p:nvCxnSpPr>
        <p:spPr>
          <a:xfrm>
            <a:off x="7407530" y="4337112"/>
            <a:ext cx="3628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7" name="Oval 66"/>
          <p:cNvSpPr/>
          <p:nvPr/>
        </p:nvSpPr>
        <p:spPr>
          <a:xfrm>
            <a:off x="1352512" y="1787901"/>
            <a:ext cx="1085427" cy="987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Few users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67" idx="6"/>
            <a:endCxn id="56" idx="1"/>
          </p:cNvCxnSpPr>
          <p:nvPr/>
        </p:nvCxnSpPr>
        <p:spPr>
          <a:xfrm flipV="1">
            <a:off x="2437939" y="2269976"/>
            <a:ext cx="1817517" cy="11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7" name="Straight Arrow Connector 56"/>
          <p:cNvCxnSpPr>
            <a:stCxn id="4" idx="3"/>
            <a:endCxn id="58" idx="1"/>
          </p:cNvCxnSpPr>
          <p:nvPr/>
        </p:nvCxnSpPr>
        <p:spPr>
          <a:xfrm>
            <a:off x="3203598" y="4337112"/>
            <a:ext cx="1025940" cy="10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" name="TextBox 6"/>
          <p:cNvSpPr txBox="1"/>
          <p:nvPr/>
        </p:nvSpPr>
        <p:spPr>
          <a:xfrm>
            <a:off x="2999214" y="2019111"/>
            <a:ext cx="663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RTSP</a:t>
            </a:r>
            <a:endParaRPr lang="en-US" dirty="0"/>
          </a:p>
        </p:txBody>
      </p:sp>
      <p:sp>
        <p:nvSpPr>
          <p:cNvPr id="34" name="Shape 2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-US" sz="4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Hardware Architecture</a:t>
            </a:r>
            <a:endParaRPr lang="en-US" sz="44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98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2511" y="4084432"/>
            <a:ext cx="1851087" cy="5053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 Compressor</a:t>
            </a:r>
          </a:p>
          <a:p>
            <a:pPr algn="ctr"/>
            <a:r>
              <a:rPr lang="en-US" i="1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Teradek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3" name="Picture 12" descr="IMG_25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" y="3079191"/>
            <a:ext cx="1053778" cy="11634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126380" y="4161413"/>
            <a:ext cx="926583" cy="296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cxnSp>
        <p:nvCxnSpPr>
          <p:cNvPr id="60" name="Straight Arrow Connector 59"/>
          <p:cNvCxnSpPr>
            <a:stCxn id="3" idx="3"/>
          </p:cNvCxnSpPr>
          <p:nvPr/>
        </p:nvCxnSpPr>
        <p:spPr>
          <a:xfrm>
            <a:off x="1052963" y="4309636"/>
            <a:ext cx="438465" cy="37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Rectangle 41"/>
          <p:cNvSpPr/>
          <p:nvPr/>
        </p:nvSpPr>
        <p:spPr>
          <a:xfrm>
            <a:off x="4077138" y="1814612"/>
            <a:ext cx="5040944" cy="30321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4218097" y="2899984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Manager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00000"/>
                </a:solidFill>
              </a:rPr>
              <a:t>P</a:t>
            </a:r>
            <a:r>
              <a:rPr lang="en-US" i="1" dirty="0" err="1" smtClean="0">
                <a:solidFill>
                  <a:srgbClr val="000000"/>
                </a:solidFill>
              </a:rPr>
              <a:t>ycroraptor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255456" y="1912084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29538" y="3949575"/>
            <a:ext cx="1415606" cy="7958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Recorder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(VLC)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11658" y="4044009"/>
            <a:ext cx="1295872" cy="586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Segmenter</a:t>
            </a:r>
            <a:endParaRPr lang="en-US" dirty="0" smtClean="0"/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</a:rPr>
              <a:t>LibAV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70373" y="4044008"/>
            <a:ext cx="1321791" cy="586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35736" y="1912084"/>
            <a:ext cx="2317553" cy="602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Shore Server</a:t>
            </a:r>
            <a:endParaRPr lang="en-US" sz="2800" dirty="0"/>
          </a:p>
        </p:txBody>
      </p:sp>
      <p:cxnSp>
        <p:nvCxnSpPr>
          <p:cNvPr id="63" name="Straight Arrow Connector 62"/>
          <p:cNvCxnSpPr>
            <a:stCxn id="56" idx="2"/>
          </p:cNvCxnSpPr>
          <p:nvPr/>
        </p:nvCxnSpPr>
        <p:spPr>
          <a:xfrm>
            <a:off x="4963259" y="2627868"/>
            <a:ext cx="0" cy="289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>
            <a:stCxn id="55" idx="2"/>
            <a:endCxn id="58" idx="0"/>
          </p:cNvCxnSpPr>
          <p:nvPr/>
        </p:nvCxnSpPr>
        <p:spPr>
          <a:xfrm>
            <a:off x="4925900" y="3615768"/>
            <a:ext cx="11441" cy="333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58" idx="3"/>
            <a:endCxn id="59" idx="1"/>
          </p:cNvCxnSpPr>
          <p:nvPr/>
        </p:nvCxnSpPr>
        <p:spPr>
          <a:xfrm flipV="1">
            <a:off x="5645144" y="4337112"/>
            <a:ext cx="466514" cy="10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59" idx="3"/>
            <a:endCxn id="61" idx="1"/>
          </p:cNvCxnSpPr>
          <p:nvPr/>
        </p:nvCxnSpPr>
        <p:spPr>
          <a:xfrm>
            <a:off x="7407530" y="4337112"/>
            <a:ext cx="3628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7" name="Oval 66"/>
          <p:cNvSpPr/>
          <p:nvPr/>
        </p:nvSpPr>
        <p:spPr>
          <a:xfrm>
            <a:off x="328848" y="1609752"/>
            <a:ext cx="1906621" cy="112017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Many users</a:t>
            </a:r>
            <a:endParaRPr lang="en-US" sz="2000" dirty="0"/>
          </a:p>
        </p:txBody>
      </p:sp>
      <p:cxnSp>
        <p:nvCxnSpPr>
          <p:cNvPr id="68" name="Straight Arrow Connector 67"/>
          <p:cNvCxnSpPr>
            <a:stCxn id="67" idx="6"/>
            <a:endCxn id="56" idx="1"/>
          </p:cNvCxnSpPr>
          <p:nvPr/>
        </p:nvCxnSpPr>
        <p:spPr>
          <a:xfrm>
            <a:off x="2235469" y="2169841"/>
            <a:ext cx="2019987" cy="100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7" name="Straight Arrow Connector 56"/>
          <p:cNvCxnSpPr>
            <a:stCxn id="4" idx="3"/>
            <a:endCxn id="58" idx="1"/>
          </p:cNvCxnSpPr>
          <p:nvPr/>
        </p:nvCxnSpPr>
        <p:spPr>
          <a:xfrm>
            <a:off x="3203598" y="4337112"/>
            <a:ext cx="1025940" cy="10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" name="TextBox 6"/>
          <p:cNvSpPr txBox="1"/>
          <p:nvPr/>
        </p:nvSpPr>
        <p:spPr>
          <a:xfrm>
            <a:off x="2871854" y="1962199"/>
            <a:ext cx="663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RTSP</a:t>
            </a:r>
            <a:endParaRPr lang="en-US" dirty="0"/>
          </a:p>
        </p:txBody>
      </p:sp>
      <p:sp>
        <p:nvSpPr>
          <p:cNvPr id="21" name="Shape 2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-US" sz="4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Hardware Architecture</a:t>
            </a:r>
            <a:endParaRPr lang="en-US" sz="44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19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350" y="1659331"/>
            <a:ext cx="3740633" cy="4279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147309" y="2744703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Manager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00000"/>
                </a:solidFill>
              </a:rPr>
              <a:t>P</a:t>
            </a:r>
            <a:r>
              <a:rPr lang="en-US" i="1" dirty="0" err="1" smtClean="0">
                <a:solidFill>
                  <a:srgbClr val="000000"/>
                </a:solidFill>
              </a:rPr>
              <a:t>ycroraptor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4668" y="1756803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8750" y="3794294"/>
            <a:ext cx="1415606" cy="7958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Recorder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(VLC)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8617" y="5149761"/>
            <a:ext cx="1295872" cy="586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Segmenter</a:t>
            </a:r>
            <a:endParaRPr lang="en-US" dirty="0" smtClean="0"/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</a:rPr>
              <a:t>LibAV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143621" y="5149761"/>
            <a:ext cx="1321791" cy="586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82297" y="1870330"/>
            <a:ext cx="1863878" cy="515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Boat Server</a:t>
            </a:r>
            <a:endParaRPr lang="en-US" sz="2000" b="1" dirty="0"/>
          </a:p>
        </p:txBody>
      </p:sp>
      <p:cxnSp>
        <p:nvCxnSpPr>
          <p:cNvPr id="39" name="Straight Arrow Connector 38"/>
          <p:cNvCxnSpPr>
            <a:stCxn id="31" idx="2"/>
          </p:cNvCxnSpPr>
          <p:nvPr/>
        </p:nvCxnSpPr>
        <p:spPr>
          <a:xfrm>
            <a:off x="892471" y="2472587"/>
            <a:ext cx="0" cy="289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/>
          <p:cNvCxnSpPr>
            <a:stCxn id="29" idx="2"/>
            <a:endCxn id="32" idx="0"/>
          </p:cNvCxnSpPr>
          <p:nvPr/>
        </p:nvCxnSpPr>
        <p:spPr>
          <a:xfrm>
            <a:off x="855112" y="3460487"/>
            <a:ext cx="11441" cy="333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32" idx="2"/>
            <a:endCxn id="36" idx="0"/>
          </p:cNvCxnSpPr>
          <p:nvPr/>
        </p:nvCxnSpPr>
        <p:spPr>
          <a:xfrm>
            <a:off x="866553" y="4590121"/>
            <a:ext cx="0" cy="559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/>
          <p:cNvCxnSpPr>
            <a:stCxn id="36" idx="3"/>
            <a:endCxn id="37" idx="1"/>
          </p:cNvCxnSpPr>
          <p:nvPr/>
        </p:nvCxnSpPr>
        <p:spPr>
          <a:xfrm>
            <a:off x="1514489" y="5442864"/>
            <a:ext cx="62913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7" name="Rectangle 76"/>
          <p:cNvSpPr/>
          <p:nvPr/>
        </p:nvSpPr>
        <p:spPr>
          <a:xfrm>
            <a:off x="5315079" y="1659331"/>
            <a:ext cx="3835271" cy="4279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5415578" y="2744703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Manager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00000"/>
                </a:solidFill>
              </a:rPr>
              <a:t>P</a:t>
            </a:r>
            <a:r>
              <a:rPr lang="en-US" i="1" dirty="0" err="1" smtClean="0">
                <a:solidFill>
                  <a:srgbClr val="000000"/>
                </a:solidFill>
              </a:rPr>
              <a:t>ycroraptor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452937" y="1756803"/>
            <a:ext cx="1415606" cy="7157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427019" y="3794294"/>
            <a:ext cx="1415606" cy="7958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Recorder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(VLC)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486886" y="5149761"/>
            <a:ext cx="1295872" cy="586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Segmenter</a:t>
            </a:r>
            <a:endParaRPr lang="en-US" dirty="0" smtClean="0"/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</a:rPr>
              <a:t>LibAV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411890" y="5149761"/>
            <a:ext cx="1321791" cy="586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50565" y="1870330"/>
            <a:ext cx="1964687" cy="515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Shore Server</a:t>
            </a:r>
            <a:endParaRPr lang="en-US" sz="2000" b="1" dirty="0"/>
          </a:p>
        </p:txBody>
      </p:sp>
      <p:cxnSp>
        <p:nvCxnSpPr>
          <p:cNvPr id="84" name="Straight Arrow Connector 83"/>
          <p:cNvCxnSpPr>
            <a:stCxn id="79" idx="2"/>
          </p:cNvCxnSpPr>
          <p:nvPr/>
        </p:nvCxnSpPr>
        <p:spPr>
          <a:xfrm>
            <a:off x="6160740" y="2472587"/>
            <a:ext cx="0" cy="289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stCxn id="78" idx="2"/>
            <a:endCxn id="80" idx="0"/>
          </p:cNvCxnSpPr>
          <p:nvPr/>
        </p:nvCxnSpPr>
        <p:spPr>
          <a:xfrm>
            <a:off x="6123381" y="3460487"/>
            <a:ext cx="11441" cy="333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6" name="Straight Arrow Connector 85"/>
          <p:cNvCxnSpPr>
            <a:stCxn id="80" idx="2"/>
            <a:endCxn id="81" idx="0"/>
          </p:cNvCxnSpPr>
          <p:nvPr/>
        </p:nvCxnSpPr>
        <p:spPr>
          <a:xfrm>
            <a:off x="6134822" y="4590121"/>
            <a:ext cx="0" cy="559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7" name="Straight Arrow Connector 86"/>
          <p:cNvCxnSpPr>
            <a:stCxn id="81" idx="3"/>
            <a:endCxn id="82" idx="1"/>
          </p:cNvCxnSpPr>
          <p:nvPr/>
        </p:nvCxnSpPr>
        <p:spPr>
          <a:xfrm>
            <a:off x="6782758" y="5442864"/>
            <a:ext cx="62913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8" name="Shape 2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-US" sz="4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Hardware Architecture</a:t>
            </a:r>
            <a:endParaRPr lang="en-US" sz="44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Curved Connector 22"/>
          <p:cNvCxnSpPr>
            <a:stCxn id="28" idx="2"/>
            <a:endCxn id="77" idx="2"/>
          </p:cNvCxnSpPr>
          <p:nvPr/>
        </p:nvCxnSpPr>
        <p:spPr>
          <a:xfrm rot="16200000" flipH="1">
            <a:off x="4554691" y="3261306"/>
            <a:ext cx="12700" cy="5356048"/>
          </a:xfrm>
          <a:prstGeom prst="curvedConnector3">
            <a:avLst>
              <a:gd name="adj1" fmla="val 1800000"/>
            </a:avLst>
          </a:prstGeom>
          <a:ln w="5715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8" idx="3"/>
            <a:endCxn id="77" idx="1"/>
          </p:cNvCxnSpPr>
          <p:nvPr/>
        </p:nvCxnSpPr>
        <p:spPr>
          <a:xfrm>
            <a:off x="3746983" y="3799331"/>
            <a:ext cx="1568096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924464" y="3460487"/>
            <a:ext cx="110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Sync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12845" y="6167023"/>
            <a:ext cx="1402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Sync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85741" y="1041341"/>
            <a:ext cx="618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Continuous data </a:t>
            </a:r>
            <a:r>
              <a:rPr lang="en-US" sz="2000" dirty="0" err="1" smtClean="0"/>
              <a:t>syncronization</a:t>
            </a:r>
            <a:r>
              <a:rPr lang="en-US" sz="2000" dirty="0" smtClean="0"/>
              <a:t> between two servers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 rot="5400000">
            <a:off x="47238" y="3854064"/>
            <a:ext cx="6007874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 rot="5400000">
            <a:off x="3090872" y="3854459"/>
            <a:ext cx="6007078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0" y="3342812"/>
            <a:ext cx="5664998" cy="579119"/>
          </a:xfrm>
          <a:prstGeom prst="rect">
            <a:avLst/>
          </a:prstGeom>
          <a:solidFill>
            <a:srgbClr val="3F315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</a:p>
        </p:txBody>
      </p:sp>
      <p:sp>
        <p:nvSpPr>
          <p:cNvPr id="131" name="Shape 131"/>
          <p:cNvSpPr/>
          <p:nvPr/>
        </p:nvSpPr>
        <p:spPr>
          <a:xfrm>
            <a:off x="3051175" y="4028612"/>
            <a:ext cx="3043236" cy="579119"/>
          </a:xfrm>
          <a:prstGeom prst="rect">
            <a:avLst/>
          </a:prstGeom>
          <a:solidFill>
            <a:srgbClr val="24406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 &amp; Archive</a:t>
            </a:r>
          </a:p>
        </p:txBody>
      </p:sp>
      <p:sp>
        <p:nvSpPr>
          <p:cNvPr id="132" name="Shape 132"/>
          <p:cNvSpPr/>
          <p:nvPr/>
        </p:nvSpPr>
        <p:spPr>
          <a:xfrm>
            <a:off x="3505200" y="4712660"/>
            <a:ext cx="5638800" cy="578925"/>
          </a:xfrm>
          <a:prstGeom prst="rect">
            <a:avLst/>
          </a:prstGeom>
          <a:solidFill>
            <a:srgbClr val="4F6128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0" y="5586035"/>
            <a:ext cx="304641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Pre-Mission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51969" y="5586035"/>
            <a:ext cx="304244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During Mission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094410" y="5586035"/>
            <a:ext cx="30495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Post-Mission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en-US" sz="3000" dirty="0" err="1" smtClean="0">
                <a:solidFill>
                  <a:schemeClr val="bg1"/>
                </a:solidFill>
              </a:rPr>
              <a:t>xGDS</a:t>
            </a:r>
            <a:r>
              <a:rPr lang="en-US" sz="3000" dirty="0" smtClean="0">
                <a:solidFill>
                  <a:schemeClr val="bg1"/>
                </a:solidFill>
              </a:rPr>
              <a:t> Phases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1971" y="951192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89" y="951192"/>
            <a:ext cx="3048000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Shape 139"/>
          <p:cNvGrpSpPr/>
          <p:nvPr/>
        </p:nvGrpSpPr>
        <p:grpSpPr>
          <a:xfrm>
            <a:off x="6099969" y="944969"/>
            <a:ext cx="3050103" cy="2289111"/>
            <a:chOff x="4717516" y="2997063"/>
            <a:chExt cx="3335455" cy="2289111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1107" y="3000175"/>
              <a:ext cx="1591864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Shape 1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17516" y="2997063"/>
              <a:ext cx="1743591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2424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28"/>
          <p:cNvCxnSpPr/>
          <p:nvPr/>
        </p:nvCxnSpPr>
        <p:spPr>
          <a:xfrm flipH="1">
            <a:off x="3050382" y="898584"/>
            <a:ext cx="793" cy="59602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Shape 129"/>
          <p:cNvCxnSpPr/>
          <p:nvPr/>
        </p:nvCxnSpPr>
        <p:spPr>
          <a:xfrm>
            <a:off x="6093618" y="1477703"/>
            <a:ext cx="1" cy="53810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Shape 130"/>
          <p:cNvSpPr/>
          <p:nvPr/>
        </p:nvSpPr>
        <p:spPr>
          <a:xfrm>
            <a:off x="0" y="898584"/>
            <a:ext cx="5664998" cy="579119"/>
          </a:xfrm>
          <a:prstGeom prst="rect">
            <a:avLst/>
          </a:prstGeom>
          <a:solidFill>
            <a:srgbClr val="3F315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</a:p>
        </p:txBody>
      </p:sp>
      <p:sp>
        <p:nvSpPr>
          <p:cNvPr id="15" name="Shape 131"/>
          <p:cNvSpPr/>
          <p:nvPr/>
        </p:nvSpPr>
        <p:spPr>
          <a:xfrm>
            <a:off x="3051175" y="1477703"/>
            <a:ext cx="3043236" cy="579119"/>
          </a:xfrm>
          <a:prstGeom prst="rect">
            <a:avLst/>
          </a:prstGeom>
          <a:solidFill>
            <a:srgbClr val="24406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 &amp; Archive</a:t>
            </a:r>
          </a:p>
        </p:txBody>
      </p:sp>
      <p:sp>
        <p:nvSpPr>
          <p:cNvPr id="16" name="Shape 132"/>
          <p:cNvSpPr/>
          <p:nvPr/>
        </p:nvSpPr>
        <p:spPr>
          <a:xfrm>
            <a:off x="3505200" y="2056822"/>
            <a:ext cx="5638800" cy="578925"/>
          </a:xfrm>
          <a:prstGeom prst="rect">
            <a:avLst/>
          </a:prstGeom>
          <a:solidFill>
            <a:srgbClr val="4F6128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3028" y="28034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9587" y="2641399"/>
            <a:ext cx="27861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Import and organize a priori map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Share map layers between users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Author map content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Create traverse plans for exploration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Use archived </a:t>
            </a:r>
            <a:r>
              <a:rPr lang="en-US" b="0" i="0" u="none" strike="noStrike" cap="none" baseline="0" dirty="0" err="1" smtClean="0">
                <a:latin typeface="Calibri"/>
                <a:ea typeface="Calibri"/>
                <a:cs typeface="Calibri"/>
                <a:sym typeface="Calibri"/>
              </a:rPr>
              <a:t>xGDS</a:t>
            </a: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 data to inform planning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Manage schedule of planned traverse execution</a:t>
            </a:r>
            <a:endParaRPr lang="en-US" b="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1175" y="2641399"/>
            <a:ext cx="3043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live streams of all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geolocated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notes that others have taken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live position and tracks in a map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 views of live data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3618" y="2656643"/>
            <a:ext cx="304323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live streams of all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xGDS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archive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 data table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 maps of operations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 archived video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plot of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Correlate disparate types of data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4173" y="173370"/>
            <a:ext cx="26008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xGDS</a:t>
            </a:r>
            <a:r>
              <a:rPr lang="en-US" sz="3000" dirty="0">
                <a:solidFill>
                  <a:schemeClr val="bg1"/>
                </a:solidFill>
              </a:rPr>
              <a:t> Phases</a:t>
            </a:r>
          </a:p>
        </p:txBody>
      </p:sp>
    </p:spTree>
    <p:extLst>
      <p:ext uri="{BB962C8B-B14F-4D97-AF65-F5344CB8AC3E}">
        <p14:creationId xmlns:p14="http://schemas.microsoft.com/office/powerpoint/2010/main" val="377120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128"/>
          <p:cNvCxnSpPr/>
          <p:nvPr/>
        </p:nvCxnSpPr>
        <p:spPr>
          <a:xfrm flipH="1">
            <a:off x="3043237" y="898584"/>
            <a:ext cx="793" cy="62497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Shape 129"/>
          <p:cNvCxnSpPr/>
          <p:nvPr/>
        </p:nvCxnSpPr>
        <p:spPr>
          <a:xfrm>
            <a:off x="6087267" y="1477703"/>
            <a:ext cx="6352" cy="53810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Shape 130"/>
          <p:cNvSpPr/>
          <p:nvPr/>
        </p:nvSpPr>
        <p:spPr>
          <a:xfrm>
            <a:off x="-7145" y="898584"/>
            <a:ext cx="5664998" cy="579119"/>
          </a:xfrm>
          <a:prstGeom prst="rect">
            <a:avLst/>
          </a:prstGeom>
          <a:solidFill>
            <a:srgbClr val="3F315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</a:p>
        </p:txBody>
      </p:sp>
      <p:sp>
        <p:nvSpPr>
          <p:cNvPr id="15" name="Shape 131"/>
          <p:cNvSpPr/>
          <p:nvPr/>
        </p:nvSpPr>
        <p:spPr>
          <a:xfrm>
            <a:off x="3044030" y="1477703"/>
            <a:ext cx="3043236" cy="579119"/>
          </a:xfrm>
          <a:prstGeom prst="rect">
            <a:avLst/>
          </a:prstGeom>
          <a:solidFill>
            <a:srgbClr val="24406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 &amp; Archive</a:t>
            </a:r>
          </a:p>
        </p:txBody>
      </p:sp>
      <p:sp>
        <p:nvSpPr>
          <p:cNvPr id="16" name="Shape 132"/>
          <p:cNvSpPr/>
          <p:nvPr/>
        </p:nvSpPr>
        <p:spPr>
          <a:xfrm>
            <a:off x="3498055" y="2056822"/>
            <a:ext cx="5638800" cy="578925"/>
          </a:xfrm>
          <a:prstGeom prst="rect">
            <a:avLst/>
          </a:prstGeom>
          <a:solidFill>
            <a:srgbClr val="4F6128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5883" y="28034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442" y="2641399"/>
            <a:ext cx="27861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Import and organize a priori map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Share map layers between users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Author map content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Create traverse plans for exploration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archived </a:t>
            </a:r>
            <a:r>
              <a:rPr lang="en-US" b="0" i="0" u="none" strike="noStrike" cap="none" baseline="0" dirty="0" err="1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xGDS</a:t>
            </a: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data to inform planning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Manage schedule of planned traverse execution</a:t>
            </a:r>
            <a:endParaRPr lang="en-US" b="0" i="0" u="none" strike="noStrike" cap="none" baseline="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4030" y="2641399"/>
            <a:ext cx="3043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live streams of all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lang="en-US" b="0" i="0" u="none" strike="noStrike" cap="none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geolocated</a:t>
            </a:r>
            <a:r>
              <a:rPr lang="en-US" b="0" i="0" u="none" strike="noStrike" cap="none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notes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See notes that others have taken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live position and tracks in a map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Customize views of live </a:t>
            </a: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lvl="0">
              <a:buClr>
                <a:schemeClr val="dk1"/>
              </a:buClr>
              <a:buSzPct val="100000"/>
            </a:pPr>
            <a:endParaRPr lang="en-US" b="0" i="0" u="none" strike="noStrike" cap="none" baseline="0" dirty="0" smtClean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6473" y="2656643"/>
            <a:ext cx="3043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See live streams of all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b="0" i="0" u="none" strike="noStrike" cap="none" baseline="0" dirty="0" err="1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xGDS</a:t>
            </a: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data archive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Browse data table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Browse maps of operations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 archived video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Visualize plot of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Export data</a:t>
            </a:r>
          </a:p>
          <a:p>
            <a:pPr marL="285750" lvl="0" indent="-28575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Correlate disparate types of data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4173" y="173370"/>
            <a:ext cx="26008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xGDS</a:t>
            </a:r>
            <a:r>
              <a:rPr lang="en-US" sz="3000" dirty="0">
                <a:solidFill>
                  <a:schemeClr val="bg1"/>
                </a:solidFill>
              </a:rPr>
              <a:t> Phases</a:t>
            </a:r>
          </a:p>
        </p:txBody>
      </p:sp>
    </p:spTree>
    <p:extLst>
      <p:ext uri="{BB962C8B-B14F-4D97-AF65-F5344CB8AC3E}">
        <p14:creationId xmlns:p14="http://schemas.microsoft.com/office/powerpoint/2010/main" val="214969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Monitor: Live Track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1126285"/>
            <a:ext cx="7752437" cy="5425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397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 &amp; Archive: Video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197717"/>
            <a:ext cx="9004496" cy="5151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40175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Monitor: Still from Video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6" y="1040946"/>
            <a:ext cx="8609667" cy="581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706" y="2150115"/>
            <a:ext cx="8176731" cy="4415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4998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Explore: Notes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0920"/>
            <a:ext cx="9144001" cy="600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0" y="850920"/>
            <a:ext cx="9144000" cy="10250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3085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0920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Backup Slides</a:t>
            </a:r>
            <a:endParaRPr lang="en-US" sz="4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4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</TotalTime>
  <Words>838</Words>
  <Application>Microsoft Macintosh PowerPoint</Application>
  <PresentationFormat>On-screen Show (4:3)</PresentationFormat>
  <Paragraphs>203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xGDS Exploration Ground Data Systems: Software tools for human  and robotic exploration</vt:lpstr>
      <vt:lpstr>xGDS Phases</vt:lpstr>
      <vt:lpstr>PowerPoint Presentation</vt:lpstr>
      <vt:lpstr>PowerPoint Presentation</vt:lpstr>
      <vt:lpstr>Monitor: Live Track</vt:lpstr>
      <vt:lpstr>Monitor &amp; Archive: Video</vt:lpstr>
      <vt:lpstr>Monitor: Still from Video</vt:lpstr>
      <vt:lpstr>Explore: Notes</vt:lpstr>
      <vt:lpstr>Backup Slides</vt:lpstr>
      <vt:lpstr>xGDS Open Source Status</vt:lpstr>
      <vt:lpstr>PowerPoint Presentation</vt:lpstr>
      <vt:lpstr>Video Hardware Architecture</vt:lpstr>
      <vt:lpstr>Video Hardware Architecture</vt:lpstr>
      <vt:lpstr>Video Hardware Architecture</vt:lpstr>
      <vt:lpstr>Video Hardware Architecture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xGDS Exploration Ground Data Systems: Software tools for human  and robotic exploration</dc:title>
  <cp:lastModifiedBy>Grace Lee</cp:lastModifiedBy>
  <cp:revision>96</cp:revision>
  <dcterms:modified xsi:type="dcterms:W3CDTF">2016-06-01T11:00:08Z</dcterms:modified>
</cp:coreProperties>
</file>